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://www.maltaemployer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https://www.facebook.com/profile.php?id=100091703513745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hyperlink" Target="https://www.linkedin.com/in/regeneration-plan-for-workplaces-a15809277/overlay/about-this-profi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Freeform 4"/>
          <p:cNvSpPr/>
          <p:nvPr/>
        </p:nvSpPr>
        <p:spPr>
          <a:xfrm>
            <a:off x="-320555" y="-269321"/>
            <a:ext cx="18929109" cy="10825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" y="0"/>
                </a:moveTo>
                <a:lnTo>
                  <a:pt x="21510" y="0"/>
                </a:lnTo>
                <a:cubicBezTo>
                  <a:pt x="21560" y="0"/>
                  <a:pt x="21600" y="71"/>
                  <a:pt x="21600" y="158"/>
                </a:cubicBezTo>
                <a:lnTo>
                  <a:pt x="21600" y="21442"/>
                </a:lnTo>
                <a:cubicBezTo>
                  <a:pt x="21600" y="21529"/>
                  <a:pt x="21560" y="21600"/>
                  <a:pt x="21510" y="21600"/>
                </a:cubicBezTo>
                <a:lnTo>
                  <a:pt x="90" y="21600"/>
                </a:lnTo>
                <a:cubicBezTo>
                  <a:pt x="40" y="21600"/>
                  <a:pt x="0" y="21529"/>
                  <a:pt x="0" y="21442"/>
                </a:cubicBezTo>
                <a:lnTo>
                  <a:pt x="0" y="158"/>
                </a:lnTo>
                <a:cubicBezTo>
                  <a:pt x="0" y="71"/>
                  <a:pt x="40" y="0"/>
                  <a:pt x="90" y="0"/>
                </a:cubicBezTo>
                <a:close/>
              </a:path>
            </a:pathLst>
          </a:custGeom>
          <a:solidFill>
            <a:srgbClr val="565E5F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Freeform 7"/>
          <p:cNvSpPr/>
          <p:nvPr/>
        </p:nvSpPr>
        <p:spPr>
          <a:xfrm>
            <a:off x="14837818" y="7655806"/>
            <a:ext cx="4139072" cy="123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" y="0"/>
                </a:moveTo>
                <a:lnTo>
                  <a:pt x="19710" y="0"/>
                </a:lnTo>
                <a:cubicBezTo>
                  <a:pt x="20211" y="0"/>
                  <a:pt x="20692" y="665"/>
                  <a:pt x="21046" y="1849"/>
                </a:cubicBezTo>
                <a:cubicBezTo>
                  <a:pt x="21401" y="3032"/>
                  <a:pt x="21600" y="4637"/>
                  <a:pt x="21600" y="6311"/>
                </a:cubicBezTo>
                <a:lnTo>
                  <a:pt x="21600" y="15289"/>
                </a:lnTo>
                <a:cubicBezTo>
                  <a:pt x="21600" y="16963"/>
                  <a:pt x="21401" y="18568"/>
                  <a:pt x="21046" y="19751"/>
                </a:cubicBezTo>
                <a:cubicBezTo>
                  <a:pt x="20692" y="20935"/>
                  <a:pt x="20211" y="21600"/>
                  <a:pt x="19710" y="21600"/>
                </a:cubicBezTo>
                <a:lnTo>
                  <a:pt x="1890" y="21600"/>
                </a:lnTo>
                <a:cubicBezTo>
                  <a:pt x="1389" y="21600"/>
                  <a:pt x="908" y="20935"/>
                  <a:pt x="554" y="19751"/>
                </a:cubicBezTo>
                <a:cubicBezTo>
                  <a:pt x="199" y="18568"/>
                  <a:pt x="0" y="16963"/>
                  <a:pt x="0" y="15289"/>
                </a:cubicBezTo>
                <a:lnTo>
                  <a:pt x="0" y="6311"/>
                </a:lnTo>
                <a:cubicBezTo>
                  <a:pt x="0" y="4637"/>
                  <a:pt x="199" y="3032"/>
                  <a:pt x="554" y="1849"/>
                </a:cubicBezTo>
                <a:cubicBezTo>
                  <a:pt x="908" y="665"/>
                  <a:pt x="1389" y="0"/>
                  <a:pt x="189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Freeform 9"/>
          <p:cNvSpPr/>
          <p:nvPr/>
        </p:nvSpPr>
        <p:spPr>
          <a:xfrm>
            <a:off x="16835049" y="7850016"/>
            <a:ext cx="961582" cy="8830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Freeform 10"/>
          <p:cNvSpPr/>
          <p:nvPr/>
        </p:nvSpPr>
        <p:spPr>
          <a:xfrm>
            <a:off x="15257268" y="7982240"/>
            <a:ext cx="1344946" cy="67281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Freeform 12"/>
          <p:cNvSpPr/>
          <p:nvPr/>
        </p:nvSpPr>
        <p:spPr>
          <a:xfrm>
            <a:off x="-575305" y="737547"/>
            <a:ext cx="9306854" cy="1193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4" y="0"/>
                </a:moveTo>
                <a:lnTo>
                  <a:pt x="21226" y="0"/>
                </a:lnTo>
                <a:cubicBezTo>
                  <a:pt x="21433" y="0"/>
                  <a:pt x="21600" y="1305"/>
                  <a:pt x="21600" y="2915"/>
                </a:cubicBezTo>
                <a:lnTo>
                  <a:pt x="21600" y="18685"/>
                </a:lnTo>
                <a:cubicBezTo>
                  <a:pt x="21600" y="19458"/>
                  <a:pt x="21561" y="20200"/>
                  <a:pt x="21491" y="20746"/>
                </a:cubicBezTo>
                <a:cubicBezTo>
                  <a:pt x="21420" y="21293"/>
                  <a:pt x="21325" y="21600"/>
                  <a:pt x="21226" y="21600"/>
                </a:cubicBezTo>
                <a:lnTo>
                  <a:pt x="374" y="21600"/>
                </a:lnTo>
                <a:cubicBezTo>
                  <a:pt x="275" y="21600"/>
                  <a:pt x="180" y="21293"/>
                  <a:pt x="109" y="20746"/>
                </a:cubicBezTo>
                <a:cubicBezTo>
                  <a:pt x="39" y="20200"/>
                  <a:pt x="0" y="19458"/>
                  <a:pt x="0" y="18685"/>
                </a:cubicBezTo>
                <a:lnTo>
                  <a:pt x="0" y="2915"/>
                </a:lnTo>
                <a:cubicBezTo>
                  <a:pt x="0" y="2142"/>
                  <a:pt x="39" y="1400"/>
                  <a:pt x="109" y="854"/>
                </a:cubicBezTo>
                <a:cubicBezTo>
                  <a:pt x="180" y="307"/>
                  <a:pt x="275" y="0"/>
                  <a:pt x="37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Freeform 14"/>
          <p:cNvSpPr/>
          <p:nvPr/>
        </p:nvSpPr>
        <p:spPr>
          <a:xfrm>
            <a:off x="2608718" y="904774"/>
            <a:ext cx="1285337" cy="85921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Freeform 15"/>
          <p:cNvSpPr/>
          <p:nvPr/>
        </p:nvSpPr>
        <p:spPr>
          <a:xfrm>
            <a:off x="279014" y="904774"/>
            <a:ext cx="2037653" cy="85921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TextBox 16"/>
          <p:cNvSpPr txBox="1"/>
          <p:nvPr/>
        </p:nvSpPr>
        <p:spPr>
          <a:xfrm>
            <a:off x="4137561" y="1059427"/>
            <a:ext cx="1581032" cy="54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200"/>
              </a:lnSpc>
              <a:defRPr sz="1500">
                <a:solidFill>
                  <a:srgbClr val="044CAB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Co-funded by the </a:t>
            </a:r>
          </a:p>
          <a:p>
            <a:pPr algn="ctr">
              <a:lnSpc>
                <a:spcPts val="2200"/>
              </a:lnSpc>
              <a:defRPr sz="1500">
                <a:solidFill>
                  <a:srgbClr val="044CAB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European Union</a:t>
            </a:r>
          </a:p>
        </p:txBody>
      </p:sp>
      <p:sp>
        <p:nvSpPr>
          <p:cNvPr id="103" name="Freeform 17"/>
          <p:cNvSpPr/>
          <p:nvPr/>
        </p:nvSpPr>
        <p:spPr>
          <a:xfrm>
            <a:off x="6276645" y="907738"/>
            <a:ext cx="2052662" cy="85625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TextBox 18"/>
          <p:cNvSpPr txBox="1"/>
          <p:nvPr/>
        </p:nvSpPr>
        <p:spPr>
          <a:xfrm>
            <a:off x="1028699" y="4448809"/>
            <a:ext cx="12598600" cy="137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500"/>
              </a:lnSpc>
              <a:defRPr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Resilience to Change:</a:t>
            </a:r>
          </a:p>
          <a:p>
            <a:pPr>
              <a:lnSpc>
                <a:spcPts val="5500"/>
              </a:lnSpc>
              <a:defRPr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Building Strong Models for a Sustainable Business</a:t>
            </a:r>
          </a:p>
        </p:txBody>
      </p:sp>
      <p:sp>
        <p:nvSpPr>
          <p:cNvPr id="105" name="TextBox 19"/>
          <p:cNvSpPr txBox="1"/>
          <p:nvPr/>
        </p:nvSpPr>
        <p:spPr>
          <a:xfrm>
            <a:off x="1028699" y="6035587"/>
            <a:ext cx="14297504" cy="39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300"/>
              </a:lnSpc>
              <a:defRPr sz="2100" spc="32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defRPr>
            </a:lvl1pPr>
          </a:lstStyle>
          <a:p>
            <a:r>
              <a:t>Social partners supporting anticipation and management of change after COVID-19 : SPAM-COVID19</a:t>
            </a:r>
          </a:p>
        </p:txBody>
      </p:sp>
      <p:sp>
        <p:nvSpPr>
          <p:cNvPr id="106" name="TextBox 20"/>
          <p:cNvSpPr txBox="1"/>
          <p:nvPr/>
        </p:nvSpPr>
        <p:spPr>
          <a:xfrm>
            <a:off x="1061435" y="7413156"/>
            <a:ext cx="7091965" cy="109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400"/>
              </a:lnSpc>
              <a:defRPr sz="3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Presentation of Research</a:t>
            </a:r>
          </a:p>
          <a:p>
            <a:pPr>
              <a:lnSpc>
                <a:spcPts val="4400"/>
              </a:lnSpc>
              <a:defRPr sz="3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Michaela Vassallo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80" name="Freeform 5"/>
          <p:cNvSpPr/>
          <p:nvPr/>
        </p:nvSpPr>
        <p:spPr>
          <a:xfrm>
            <a:off x="0" y="1279747"/>
            <a:ext cx="9212159" cy="88308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Freeform 10"/>
          <p:cNvSpPr/>
          <p:nvPr/>
        </p:nvSpPr>
        <p:spPr>
          <a:xfrm>
            <a:off x="14296555" y="9459905"/>
            <a:ext cx="3033836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TextBox 11"/>
          <p:cNvSpPr txBox="1"/>
          <p:nvPr/>
        </p:nvSpPr>
        <p:spPr>
          <a:xfrm>
            <a:off x="0" y="1427796"/>
            <a:ext cx="9212159" cy="58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EMPLOYER SURVEY</a:t>
            </a:r>
          </a:p>
        </p:txBody>
      </p:sp>
      <p:sp>
        <p:nvSpPr>
          <p:cNvPr id="184" name="TextBox 8"/>
          <p:cNvSpPr txBox="1"/>
          <p:nvPr/>
        </p:nvSpPr>
        <p:spPr>
          <a:xfrm>
            <a:off x="430391" y="3850389"/>
            <a:ext cx="8351377" cy="258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Employee Motivation Factors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Recognition and Incentive were rated as the most important by employers (34% and 35%).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32% and 38% rated them as "medium importance.”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Business Strategy was considered most important by only 16%, and Training by 14% of employers.</a:t>
            </a:r>
          </a:p>
        </p:txBody>
      </p:sp>
      <p:pic>
        <p:nvPicPr>
          <p:cNvPr id="185" name="Screenshot 2023-10-29 at 21.17.35.png" descr="Screenshot 2023-10-29 at 21.17.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927" y="3794326"/>
            <a:ext cx="9212159" cy="3674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89" name="Freeform 5"/>
          <p:cNvSpPr/>
          <p:nvPr/>
        </p:nvSpPr>
        <p:spPr>
          <a:xfrm>
            <a:off x="0" y="1279747"/>
            <a:ext cx="9212159" cy="88308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Freeform 10"/>
          <p:cNvSpPr/>
          <p:nvPr/>
        </p:nvSpPr>
        <p:spPr>
          <a:xfrm>
            <a:off x="14296555" y="9459905"/>
            <a:ext cx="3033836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TextBox 11"/>
          <p:cNvSpPr txBox="1"/>
          <p:nvPr/>
        </p:nvSpPr>
        <p:spPr>
          <a:xfrm>
            <a:off x="0" y="1427796"/>
            <a:ext cx="9212159" cy="58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GENERAL CONCLUSION</a:t>
            </a:r>
          </a:p>
        </p:txBody>
      </p:sp>
      <p:sp>
        <p:nvSpPr>
          <p:cNvPr id="193" name="TextBox 8"/>
          <p:cNvSpPr txBox="1"/>
          <p:nvPr/>
        </p:nvSpPr>
        <p:spPr>
          <a:xfrm>
            <a:off x="1400749" y="2972002"/>
            <a:ext cx="15486502" cy="553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4315" indent="-374315" algn="just">
              <a:lnSpc>
                <a:spcPts val="2900"/>
              </a:lnSpc>
              <a:buSzPct val="100000"/>
              <a:buAutoNum type="arabicPeriod"/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Challenges in Business Transformation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Weak planning and communication between management and employees were identified as barriers to successful business transformation.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Employees are receptive to change when they are actively involved and well-trained, preferring to work smarter, not harder.</a:t>
            </a:r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  <a:p>
            <a:pPr marL="374315" indent="-374315" algn="just">
              <a:lnSpc>
                <a:spcPts val="2900"/>
              </a:lnSpc>
              <a:buSzPct val="100000"/>
              <a:buAutoNum type="arabicPeriod" startAt="2"/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Emphasis on Innovation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Organisations acknowledge the need for continuous innovation to address rising competitive pressures, ensuring resilience and competitiveness.</a:t>
            </a:r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  <a:p>
            <a:pPr marL="374315" indent="-374315" algn="just">
              <a:lnSpc>
                <a:spcPts val="2900"/>
              </a:lnSpc>
              <a:buSzPct val="100000"/>
              <a:buAutoNum type="arabicPeriod" startAt="3"/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Unexpected Findings 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Surprisingly, a notable proportion of employers reported no change in productivity post-transformation.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Workplaces and processes were often perceived as more complex when changes were poorly engineered and solely focused on digitalisation.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3"/>
          <p:cNvSpPr/>
          <p:nvPr/>
        </p:nvSpPr>
        <p:spPr>
          <a:xfrm>
            <a:off x="-278480" y="8352207"/>
            <a:ext cx="19851061" cy="200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" y="0"/>
                </a:moveTo>
                <a:lnTo>
                  <a:pt x="21518" y="0"/>
                </a:lnTo>
                <a:cubicBezTo>
                  <a:pt x="21563" y="0"/>
                  <a:pt x="21600" y="364"/>
                  <a:pt x="21600" y="813"/>
                </a:cubicBezTo>
                <a:lnTo>
                  <a:pt x="21600" y="20787"/>
                </a:lnTo>
                <a:cubicBezTo>
                  <a:pt x="21600" y="21002"/>
                  <a:pt x="21591" y="21209"/>
                  <a:pt x="21576" y="21362"/>
                </a:cubicBezTo>
                <a:cubicBezTo>
                  <a:pt x="21561" y="21514"/>
                  <a:pt x="21540" y="21600"/>
                  <a:pt x="21518" y="21600"/>
                </a:cubicBezTo>
                <a:lnTo>
                  <a:pt x="82" y="21600"/>
                </a:lnTo>
                <a:cubicBezTo>
                  <a:pt x="60" y="21600"/>
                  <a:pt x="39" y="21514"/>
                  <a:pt x="24" y="21362"/>
                </a:cubicBezTo>
                <a:cubicBezTo>
                  <a:pt x="9" y="21209"/>
                  <a:pt x="0" y="21002"/>
                  <a:pt x="0" y="20787"/>
                </a:cubicBezTo>
                <a:lnTo>
                  <a:pt x="0" y="813"/>
                </a:lnTo>
                <a:cubicBezTo>
                  <a:pt x="0" y="598"/>
                  <a:pt x="9" y="391"/>
                  <a:pt x="24" y="238"/>
                </a:cubicBezTo>
                <a:cubicBezTo>
                  <a:pt x="39" y="86"/>
                  <a:pt x="60" y="0"/>
                  <a:pt x="8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" name="Freeform 5"/>
          <p:cNvSpPr/>
          <p:nvPr/>
        </p:nvSpPr>
        <p:spPr>
          <a:xfrm>
            <a:off x="14117679" y="8972580"/>
            <a:ext cx="3141621" cy="7428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Freeform 6"/>
          <p:cNvSpPr/>
          <p:nvPr/>
        </p:nvSpPr>
        <p:spPr>
          <a:xfrm>
            <a:off x="8262504" y="8760201"/>
            <a:ext cx="2769092" cy="11676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Freeform 7"/>
          <p:cNvSpPr/>
          <p:nvPr/>
        </p:nvSpPr>
        <p:spPr>
          <a:xfrm>
            <a:off x="11431644" y="8866391"/>
            <a:ext cx="2290019" cy="95526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TextBox 8"/>
          <p:cNvSpPr txBox="1"/>
          <p:nvPr/>
        </p:nvSpPr>
        <p:spPr>
          <a:xfrm>
            <a:off x="5216782" y="1033801"/>
            <a:ext cx="7854437" cy="336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3200"/>
              </a:lnSpc>
              <a:defRPr sz="12000">
                <a:solidFill>
                  <a:srgbClr val="2A2A62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t>THANK YOU</a:t>
            </a:r>
          </a:p>
        </p:txBody>
      </p:sp>
      <p:grpSp>
        <p:nvGrpSpPr>
          <p:cNvPr id="202" name="Group 9"/>
          <p:cNvGrpSpPr/>
          <p:nvPr/>
        </p:nvGrpSpPr>
        <p:grpSpPr>
          <a:xfrm>
            <a:off x="6452663" y="3812590"/>
            <a:ext cx="5382672" cy="792378"/>
            <a:chOff x="0" y="0"/>
            <a:chExt cx="5382671" cy="792377"/>
          </a:xfrm>
        </p:grpSpPr>
        <p:sp>
          <p:nvSpPr>
            <p:cNvPr id="200" name="Freeform 10"/>
            <p:cNvSpPr/>
            <p:nvPr/>
          </p:nvSpPr>
          <p:spPr>
            <a:xfrm>
              <a:off x="-1" y="-1"/>
              <a:ext cx="792379" cy="792379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TextBox 11"/>
            <p:cNvSpPr txBox="1"/>
            <p:nvPr/>
          </p:nvSpPr>
          <p:spPr>
            <a:xfrm>
              <a:off x="1104161" y="189654"/>
              <a:ext cx="4278511" cy="389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200"/>
                </a:lnSpc>
                <a:defRPr sz="2200">
                  <a:solidFill>
                    <a:srgbClr val="565E5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t>admin@maltaemployers.com</a:t>
              </a:r>
            </a:p>
          </p:txBody>
        </p:sp>
      </p:grpSp>
      <p:grpSp>
        <p:nvGrpSpPr>
          <p:cNvPr id="205" name="Group 12"/>
          <p:cNvGrpSpPr/>
          <p:nvPr/>
        </p:nvGrpSpPr>
        <p:grpSpPr>
          <a:xfrm>
            <a:off x="4202681" y="4852451"/>
            <a:ext cx="9882637" cy="641128"/>
            <a:chOff x="0" y="0"/>
            <a:chExt cx="9882635" cy="641127"/>
          </a:xfrm>
        </p:grpSpPr>
        <p:sp>
          <p:nvSpPr>
            <p:cNvPr id="203" name="Freeform 13"/>
            <p:cNvSpPr/>
            <p:nvPr/>
          </p:nvSpPr>
          <p:spPr>
            <a:xfrm>
              <a:off x="-1" y="-1"/>
              <a:ext cx="658938" cy="641128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TextBox 14"/>
            <p:cNvSpPr txBox="1"/>
            <p:nvPr/>
          </p:nvSpPr>
          <p:spPr>
            <a:xfrm>
              <a:off x="1044574" y="62671"/>
              <a:ext cx="8838062" cy="36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ts val="3000"/>
                </a:lnSpc>
                <a:defRPr sz="2100" u="sng">
                  <a:solidFill>
                    <a:srgbClr val="565E5F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7"/>
                </a:rPr>
                <a:t>www.maltaemployers.com</a:t>
              </a:r>
              <a:r>
                <a:rPr u="none"/>
                <a:t> </a:t>
              </a:r>
              <a:r>
                <a:rPr u="none">
                  <a:solidFill>
                    <a:srgbClr val="ED5B1C"/>
                  </a:solidFill>
                </a:rPr>
                <a:t>|</a:t>
              </a:r>
              <a:r>
                <a:rPr u="none"/>
                <a:t> </a:t>
              </a:r>
              <a:r>
                <a:t>www.regenerationworkplace.eu</a:t>
              </a:r>
            </a:p>
          </p:txBody>
        </p:sp>
      </p:grpSp>
      <p:grpSp>
        <p:nvGrpSpPr>
          <p:cNvPr id="208" name="Group 15"/>
          <p:cNvGrpSpPr/>
          <p:nvPr/>
        </p:nvGrpSpPr>
        <p:grpSpPr>
          <a:xfrm>
            <a:off x="6083501" y="5741063"/>
            <a:ext cx="6120996" cy="471200"/>
            <a:chOff x="0" y="0"/>
            <a:chExt cx="6120995" cy="471199"/>
          </a:xfrm>
        </p:grpSpPr>
        <p:sp>
          <p:nvSpPr>
            <p:cNvPr id="206" name="Freeform 16"/>
            <p:cNvSpPr/>
            <p:nvPr/>
          </p:nvSpPr>
          <p:spPr>
            <a:xfrm>
              <a:off x="-1" y="0"/>
              <a:ext cx="471201" cy="471200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TextBox 17"/>
            <p:cNvSpPr txBox="1"/>
            <p:nvPr/>
          </p:nvSpPr>
          <p:spPr>
            <a:xfrm>
              <a:off x="950705" y="18429"/>
              <a:ext cx="5170290" cy="402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300"/>
                </a:lnSpc>
                <a:defRPr sz="23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Open Sans Bold"/>
                  <a:ea typeface="Open Sans Bold"/>
                  <a:cs typeface="Open Sans Bold"/>
                  <a:sym typeface="Open Sans Bold"/>
                  <a:hlinkClick r:id="rId9"/>
                </a:defRPr>
              </a:lvl1pPr>
            </a:lstStyle>
            <a:p>
              <a:pPr>
                <a:defRPr>
                  <a:solidFill>
                    <a:srgbClr val="565E5F"/>
                  </a:solidFill>
                  <a:uFillTx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/>
                </a:rPr>
                <a:t>Regeneration Plan for Workplaces</a:t>
              </a:r>
            </a:p>
          </p:txBody>
        </p:sp>
      </p:grpSp>
      <p:grpSp>
        <p:nvGrpSpPr>
          <p:cNvPr id="211" name="Group 18"/>
          <p:cNvGrpSpPr/>
          <p:nvPr/>
        </p:nvGrpSpPr>
        <p:grpSpPr>
          <a:xfrm>
            <a:off x="6036567" y="6665290"/>
            <a:ext cx="6214865" cy="632154"/>
            <a:chOff x="0" y="0"/>
            <a:chExt cx="6214863" cy="632153"/>
          </a:xfrm>
        </p:grpSpPr>
        <p:sp>
          <p:nvSpPr>
            <p:cNvPr id="209" name="Freeform 19"/>
            <p:cNvSpPr/>
            <p:nvPr/>
          </p:nvSpPr>
          <p:spPr>
            <a:xfrm>
              <a:off x="-1" y="-1"/>
              <a:ext cx="673203" cy="632155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TextBox 20"/>
            <p:cNvSpPr txBox="1"/>
            <p:nvPr/>
          </p:nvSpPr>
          <p:spPr>
            <a:xfrm>
              <a:off x="1044574" y="108431"/>
              <a:ext cx="5170290" cy="402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300"/>
                </a:lnSpc>
                <a:defRPr sz="23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Open Sans Bold"/>
                  <a:ea typeface="Open Sans Bold"/>
                  <a:cs typeface="Open Sans Bold"/>
                  <a:sym typeface="Open Sans Bold"/>
                  <a:hlinkClick r:id="rId11"/>
                </a:defRPr>
              </a:lvl1pPr>
            </a:lstStyle>
            <a:p>
              <a:pPr>
                <a:defRPr>
                  <a:solidFill>
                    <a:srgbClr val="565E5F"/>
                  </a:solidFill>
                  <a:uFillTx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11"/>
                </a:rPr>
                <a:t>Regeneration Plan for Workplaces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3"/>
          <p:cNvSpPr/>
          <p:nvPr/>
        </p:nvSpPr>
        <p:spPr>
          <a:xfrm>
            <a:off x="0" y="2577464"/>
            <a:ext cx="9144001" cy="308610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Freeform 5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Freeform 6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Freeform 7"/>
          <p:cNvSpPr/>
          <p:nvPr/>
        </p:nvSpPr>
        <p:spPr>
          <a:xfrm>
            <a:off x="14225465" y="9258299"/>
            <a:ext cx="3033836" cy="7174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Box 8"/>
          <p:cNvSpPr txBox="1"/>
          <p:nvPr/>
        </p:nvSpPr>
        <p:spPr>
          <a:xfrm>
            <a:off x="1028700" y="3091829"/>
            <a:ext cx="8115300" cy="202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800"/>
              </a:lnSpc>
              <a:defRPr sz="10900">
                <a:solidFill>
                  <a:srgbClr val="2A2A62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t>AGENDA</a:t>
            </a:r>
          </a:p>
        </p:txBody>
      </p:sp>
      <p:sp>
        <p:nvSpPr>
          <p:cNvPr id="113" name="TextBox 9"/>
          <p:cNvSpPr txBox="1"/>
          <p:nvPr/>
        </p:nvSpPr>
        <p:spPr>
          <a:xfrm>
            <a:off x="9801110" y="3519307"/>
            <a:ext cx="6332768" cy="258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0736" indent="-280736">
              <a:lnSpc>
                <a:spcPts val="2900"/>
              </a:lnSpc>
              <a:buSzPct val="100000"/>
              <a:buAutoNum type="arabicPeriod"/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Context </a:t>
            </a:r>
          </a:p>
          <a:p>
            <a:pPr marL="280736" indent="-280736">
              <a:lnSpc>
                <a:spcPts val="2900"/>
              </a:lnSpc>
              <a:buSzPct val="100000"/>
              <a:buAutoNum type="arabicPeriod"/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Introduction </a:t>
            </a:r>
          </a:p>
          <a:p>
            <a:pPr marL="280736" indent="-280736">
              <a:lnSpc>
                <a:spcPts val="2900"/>
              </a:lnSpc>
              <a:buSzPct val="100000"/>
              <a:buAutoNum type="arabicPeriod"/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Main Findings - Employee Survey</a:t>
            </a:r>
          </a:p>
          <a:p>
            <a:pPr marL="280736" indent="-280736">
              <a:lnSpc>
                <a:spcPts val="2900"/>
              </a:lnSpc>
              <a:buSzPct val="100000"/>
              <a:buAutoNum type="arabicPeriod"/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Main Findings - Employer Survey</a:t>
            </a:r>
          </a:p>
          <a:p>
            <a:pPr marL="280736" indent="-280736">
              <a:lnSpc>
                <a:spcPts val="2900"/>
              </a:lnSpc>
              <a:buSzPct val="100000"/>
              <a:buAutoNum type="arabicPeriod"/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General Conclusion from both Surveys</a:t>
            </a:r>
          </a:p>
        </p:txBody>
      </p:sp>
      <p:sp>
        <p:nvSpPr>
          <p:cNvPr id="114" name="TextBox 10"/>
          <p:cNvSpPr txBox="1"/>
          <p:nvPr/>
        </p:nvSpPr>
        <p:spPr>
          <a:xfrm>
            <a:off x="1028699" y="8883015"/>
            <a:ext cx="3927575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3"/>
          <p:cNvSpPr/>
          <p:nvPr/>
        </p:nvSpPr>
        <p:spPr>
          <a:xfrm>
            <a:off x="0" y="2577464"/>
            <a:ext cx="9144001" cy="308610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Freeform 5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Freeform 6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Freeform 7"/>
          <p:cNvSpPr/>
          <p:nvPr/>
        </p:nvSpPr>
        <p:spPr>
          <a:xfrm>
            <a:off x="14225465" y="9258299"/>
            <a:ext cx="3033836" cy="7174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TextBox 8"/>
          <p:cNvSpPr txBox="1"/>
          <p:nvPr/>
        </p:nvSpPr>
        <p:spPr>
          <a:xfrm>
            <a:off x="1028700" y="3107894"/>
            <a:ext cx="7822008" cy="202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6800"/>
              </a:lnSpc>
              <a:defRPr sz="10900">
                <a:solidFill>
                  <a:srgbClr val="2A2A62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t>CONTEXT</a:t>
            </a:r>
          </a:p>
        </p:txBody>
      </p:sp>
      <p:sp>
        <p:nvSpPr>
          <p:cNvPr id="121" name="TextBox 9"/>
          <p:cNvSpPr txBox="1"/>
          <p:nvPr/>
        </p:nvSpPr>
        <p:spPr>
          <a:xfrm>
            <a:off x="9818882" y="2571562"/>
            <a:ext cx="7232977" cy="553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Our recent surveys, conducted with both </a:t>
            </a:r>
            <a:r>
              <a:rPr b="1"/>
              <a:t>employees</a:t>
            </a:r>
            <a:r>
              <a:t> and </a:t>
            </a:r>
            <a:r>
              <a:rPr b="1"/>
              <a:t>employers</a:t>
            </a:r>
            <a:r>
              <a:t>, garnered an impressive response, with approximately </a:t>
            </a:r>
            <a:r>
              <a:rPr b="1"/>
              <a:t>200</a:t>
            </a:r>
            <a:r>
              <a:t> participants. </a:t>
            </a:r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endParaRPr/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The valuable insights we gathered will be channeled into the creation of a comprehensive manual, for our project, ‘</a:t>
            </a:r>
            <a:r>
              <a:rPr b="1"/>
              <a:t>Regeneration Plan for Workplaces</a:t>
            </a:r>
            <a:r>
              <a:t>’. </a:t>
            </a:r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endParaRPr/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Italics"/>
                <a:ea typeface="Canva Sans Italics"/>
                <a:cs typeface="Canva Sans Italics"/>
                <a:sym typeface="Canva Sans Italics"/>
              </a:defRPr>
            </a:pPr>
            <a:r>
              <a:t>This manual will soon be made available, offering practical solutions and recommendations based on our research findings, carefully analysed and validated by our expert, Mr </a:t>
            </a:r>
            <a:r>
              <a:rPr b="1"/>
              <a:t>Robert Debono</a:t>
            </a:r>
            <a:r>
              <a:t>.</a:t>
            </a:r>
          </a:p>
        </p:txBody>
      </p:sp>
      <p:sp>
        <p:nvSpPr>
          <p:cNvPr id="122" name="TextBox 10"/>
          <p:cNvSpPr txBox="1"/>
          <p:nvPr/>
        </p:nvSpPr>
        <p:spPr>
          <a:xfrm>
            <a:off x="1028699" y="8883015"/>
            <a:ext cx="3927575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TextBox 3"/>
          <p:cNvSpPr txBox="1"/>
          <p:nvPr/>
        </p:nvSpPr>
        <p:spPr>
          <a:xfrm>
            <a:off x="1028699" y="8883015"/>
            <a:ext cx="3927575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26" name="Freeform 5"/>
          <p:cNvSpPr/>
          <p:nvPr/>
        </p:nvSpPr>
        <p:spPr>
          <a:xfrm>
            <a:off x="0" y="3105149"/>
            <a:ext cx="7014731" cy="297585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TextBox 7"/>
          <p:cNvSpPr txBox="1"/>
          <p:nvPr/>
        </p:nvSpPr>
        <p:spPr>
          <a:xfrm>
            <a:off x="291438" y="3907286"/>
            <a:ext cx="6431854" cy="137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200"/>
              </a:lnSpc>
              <a:defRPr sz="8000">
                <a:solidFill>
                  <a:srgbClr val="2A2A62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t>Introduction</a:t>
            </a:r>
          </a:p>
        </p:txBody>
      </p:sp>
      <p:sp>
        <p:nvSpPr>
          <p:cNvPr id="128" name="TextBox 8"/>
          <p:cNvSpPr txBox="1"/>
          <p:nvPr/>
        </p:nvSpPr>
        <p:spPr>
          <a:xfrm>
            <a:off x="317796" y="810106"/>
            <a:ext cx="10765746" cy="224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800"/>
              </a:lnSpc>
              <a:defRPr sz="8000">
                <a:solidFill>
                  <a:srgbClr val="D9D9D9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t>Presentation of Research</a:t>
            </a:r>
          </a:p>
        </p:txBody>
      </p:sp>
      <p:sp>
        <p:nvSpPr>
          <p:cNvPr id="129" name="TextBox 10"/>
          <p:cNvSpPr txBox="1"/>
          <p:nvPr/>
        </p:nvSpPr>
        <p:spPr>
          <a:xfrm>
            <a:off x="8164977" y="2856644"/>
            <a:ext cx="8680799" cy="479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The '</a:t>
            </a:r>
            <a:r>
              <a:rPr b="1"/>
              <a:t>Social Partners Supporting Anticipation and Management of Change after COVID</a:t>
            </a:r>
            <a:r>
              <a:t>' is an </a:t>
            </a:r>
            <a:r>
              <a:rPr b="1"/>
              <a:t>EU-funded project</a:t>
            </a:r>
            <a:r>
              <a:t> that has been dedicated to understanding and facilitating the </a:t>
            </a:r>
            <a:r>
              <a:rPr b="1"/>
              <a:t>transformation</a:t>
            </a:r>
            <a:r>
              <a:t> of </a:t>
            </a:r>
            <a:r>
              <a:rPr b="1"/>
              <a:t>workplaces</a:t>
            </a:r>
            <a:r>
              <a:t> in a </a:t>
            </a:r>
            <a:r>
              <a:rPr b="1"/>
              <a:t>post-pandemic world</a:t>
            </a:r>
            <a:r>
              <a:t>. </a:t>
            </a:r>
          </a:p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  <a:p>
            <a:pPr algn="just">
              <a:lnSpc>
                <a:spcPts val="2900"/>
              </a:lnSpc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As part of our efforts, we conducted </a:t>
            </a:r>
            <a:r>
              <a:rPr b="1"/>
              <a:t>surveys</a:t>
            </a:r>
            <a:r>
              <a:t>, and today, we are excited to present some of the </a:t>
            </a:r>
            <a:r>
              <a:rPr b="1"/>
              <a:t>key findings</a:t>
            </a:r>
            <a:r>
              <a:t> that have emerged from our research. These insights are the result of extensive data collection and analysis, and they offer valuable perspectives on how organisations are </a:t>
            </a:r>
            <a:r>
              <a:rPr b="1"/>
              <a:t>adapting</a:t>
            </a:r>
            <a:r>
              <a:t> and </a:t>
            </a:r>
            <a:r>
              <a:rPr b="1"/>
              <a:t>evolving</a:t>
            </a:r>
            <a:r>
              <a:t> in response to the </a:t>
            </a:r>
            <a:r>
              <a:rPr b="1"/>
              <a:t>challenges</a:t>
            </a:r>
            <a:r>
              <a:t> posed by the COVID-19 pandemic.</a:t>
            </a:r>
          </a:p>
        </p:txBody>
      </p:sp>
      <p:sp>
        <p:nvSpPr>
          <p:cNvPr id="130" name="Freeform 12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Freeform 13"/>
          <p:cNvSpPr/>
          <p:nvPr/>
        </p:nvSpPr>
        <p:spPr>
          <a:xfrm>
            <a:off x="14225465" y="9258299"/>
            <a:ext cx="3033836" cy="7174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35" name="Freeform 5"/>
          <p:cNvSpPr/>
          <p:nvPr/>
        </p:nvSpPr>
        <p:spPr>
          <a:xfrm>
            <a:off x="0" y="1279747"/>
            <a:ext cx="9212159" cy="88308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Freeform 10"/>
          <p:cNvSpPr/>
          <p:nvPr/>
        </p:nvSpPr>
        <p:spPr>
          <a:xfrm>
            <a:off x="14296555" y="9459905"/>
            <a:ext cx="3033836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8" name="Screenshot 2023-10-29 at 21.10.00.png" descr="Screenshot 2023-10-29 at 21.10.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25" y="3628217"/>
            <a:ext cx="8951668" cy="4006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Job Changes Post-Pandemic…"/>
          <p:cNvSpPr txBox="1"/>
          <p:nvPr/>
        </p:nvSpPr>
        <p:spPr>
          <a:xfrm>
            <a:off x="340688" y="3740213"/>
            <a:ext cx="8530783" cy="378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Job Changes Post-Pandemic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46.2% of employees reported job changes due to pandemic-driven transformations. 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11.2% experienced extensive job changes.</a:t>
            </a:r>
          </a:p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  <a:p>
            <a:pPr marL="280736" indent="-280736" algn="just">
              <a:lnSpc>
                <a:spcPts val="2900"/>
              </a:lnSpc>
              <a:buSzPct val="100000"/>
              <a:buChar char="•"/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Workplace efficiency and Sustainability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Nearly 46% found the workplace transformations made their workplace more efficient, resilient, and sustainable.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10.2% saw a 100% improvement.</a:t>
            </a:r>
          </a:p>
        </p:txBody>
      </p:sp>
      <p:sp>
        <p:nvSpPr>
          <p:cNvPr id="140" name="TextBox 11"/>
          <p:cNvSpPr txBox="1"/>
          <p:nvPr/>
        </p:nvSpPr>
        <p:spPr>
          <a:xfrm>
            <a:off x="-1" y="1427796"/>
            <a:ext cx="9212160" cy="58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EMPLOYEE SURVEY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44" name="Freeform 5"/>
          <p:cNvSpPr/>
          <p:nvPr/>
        </p:nvSpPr>
        <p:spPr>
          <a:xfrm>
            <a:off x="0" y="1279747"/>
            <a:ext cx="9212159" cy="88308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Freeform 10"/>
          <p:cNvSpPr/>
          <p:nvPr/>
        </p:nvSpPr>
        <p:spPr>
          <a:xfrm>
            <a:off x="14296555" y="9459905"/>
            <a:ext cx="3033836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Communication Assessment…"/>
          <p:cNvSpPr txBox="1"/>
          <p:nvPr/>
        </p:nvSpPr>
        <p:spPr>
          <a:xfrm>
            <a:off x="502860" y="3999943"/>
            <a:ext cx="7951777" cy="304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Communication Assessment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28% of employees felt that the communication prior to transformation was weak.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20% had a neutral opinion.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The remaining 52% found it satisfactory, strong, or excellent, with 15% rating it as excellent.</a:t>
            </a:r>
          </a:p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</p:txBody>
      </p:sp>
      <p:pic>
        <p:nvPicPr>
          <p:cNvPr id="148" name="Screenshot 2023-10-29 at 21.10.47.png" descr="Screenshot 2023-10-29 at 21.10.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546" y="3607501"/>
            <a:ext cx="7951777" cy="329430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11"/>
          <p:cNvSpPr txBox="1"/>
          <p:nvPr/>
        </p:nvSpPr>
        <p:spPr>
          <a:xfrm>
            <a:off x="-1" y="1427796"/>
            <a:ext cx="9212160" cy="58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EMPLOYEE SURVEY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53" name="Freeform 5"/>
          <p:cNvSpPr/>
          <p:nvPr/>
        </p:nvSpPr>
        <p:spPr>
          <a:xfrm>
            <a:off x="0" y="1279747"/>
            <a:ext cx="9212159" cy="88308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Freeform 10"/>
          <p:cNvSpPr/>
          <p:nvPr/>
        </p:nvSpPr>
        <p:spPr>
          <a:xfrm>
            <a:off x="14296555" y="9459905"/>
            <a:ext cx="3033836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6" name="Screenshot 2023-10-29 at 21.11.39.png" descr="Screenshot 2023-10-29 at 21.11.3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218" y="3327525"/>
            <a:ext cx="7823201" cy="469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mployee Perceptions of Change and Communication…"/>
          <p:cNvSpPr txBox="1"/>
          <p:nvPr/>
        </p:nvSpPr>
        <p:spPr>
          <a:xfrm>
            <a:off x="751411" y="3999943"/>
            <a:ext cx="8546792" cy="304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Employee Perceptions of Change and Communication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43% felt changes were well-communicated and maintained control.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About 21% felt uneasy despite good communication.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20% felt in control despite poor communication.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16% felt uneasy due to inadequate communication.</a:t>
            </a:r>
          </a:p>
        </p:txBody>
      </p:sp>
      <p:sp>
        <p:nvSpPr>
          <p:cNvPr id="158" name="TextBox 11"/>
          <p:cNvSpPr txBox="1"/>
          <p:nvPr/>
        </p:nvSpPr>
        <p:spPr>
          <a:xfrm>
            <a:off x="-1" y="1427796"/>
            <a:ext cx="9212160" cy="58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EMPLOYEE SURVEY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62" name="Freeform 5"/>
          <p:cNvSpPr/>
          <p:nvPr/>
        </p:nvSpPr>
        <p:spPr>
          <a:xfrm>
            <a:off x="0" y="1224976"/>
            <a:ext cx="9435635" cy="93785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TextBox 8"/>
          <p:cNvSpPr txBox="1"/>
          <p:nvPr/>
        </p:nvSpPr>
        <p:spPr>
          <a:xfrm>
            <a:off x="441443" y="3850389"/>
            <a:ext cx="7266835" cy="258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Business Strategy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81.2% of companies surveyed reported having a business strategy in place.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5% had no strategy, and 13% were uncertain about their strategy status.</a:t>
            </a:r>
          </a:p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endParaRPr/>
          </a:p>
        </p:txBody>
      </p:sp>
      <p:sp>
        <p:nvSpPr>
          <p:cNvPr id="164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Freeform 10"/>
          <p:cNvSpPr/>
          <p:nvPr/>
        </p:nvSpPr>
        <p:spPr>
          <a:xfrm>
            <a:off x="14225465" y="9258300"/>
            <a:ext cx="3033835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extBox 11"/>
          <p:cNvSpPr txBox="1"/>
          <p:nvPr/>
        </p:nvSpPr>
        <p:spPr>
          <a:xfrm>
            <a:off x="681929" y="1400411"/>
            <a:ext cx="8071775" cy="58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EMPLOYER SURVEY</a:t>
            </a:r>
          </a:p>
        </p:txBody>
      </p:sp>
      <p:pic>
        <p:nvPicPr>
          <p:cNvPr id="167" name="Screenshot 2023-10-29 at 21.22.55.png" descr="Screenshot 2023-10-29 at 21.22.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378" y="3783684"/>
            <a:ext cx="9435635" cy="2776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2"/>
          <p:cNvSpPr/>
          <p:nvPr/>
        </p:nvSpPr>
        <p:spPr>
          <a:xfrm>
            <a:off x="16689364" y="8706229"/>
            <a:ext cx="569936" cy="552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TextBox 3"/>
          <p:cNvSpPr txBox="1"/>
          <p:nvPr/>
        </p:nvSpPr>
        <p:spPr>
          <a:xfrm>
            <a:off x="1028700" y="8883015"/>
            <a:ext cx="3927574" cy="3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900"/>
              </a:lnSpc>
              <a:defRPr sz="2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defRPr>
            </a:lvl1pPr>
          </a:lstStyle>
          <a:p>
            <a:r>
              <a:t>Larana Inc.</a:t>
            </a:r>
          </a:p>
        </p:txBody>
      </p:sp>
      <p:sp>
        <p:nvSpPr>
          <p:cNvPr id="171" name="Freeform 5"/>
          <p:cNvSpPr/>
          <p:nvPr/>
        </p:nvSpPr>
        <p:spPr>
          <a:xfrm>
            <a:off x="0" y="1224976"/>
            <a:ext cx="9435635" cy="93785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Freeform 9"/>
          <p:cNvSpPr/>
          <p:nvPr/>
        </p:nvSpPr>
        <p:spPr>
          <a:xfrm>
            <a:off x="15843510" y="254318"/>
            <a:ext cx="1415791" cy="1548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Freeform 10"/>
          <p:cNvSpPr/>
          <p:nvPr/>
        </p:nvSpPr>
        <p:spPr>
          <a:xfrm>
            <a:off x="14225465" y="9258300"/>
            <a:ext cx="3033835" cy="7174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TextBox 11"/>
          <p:cNvSpPr txBox="1"/>
          <p:nvPr/>
        </p:nvSpPr>
        <p:spPr>
          <a:xfrm>
            <a:off x="681929" y="1400411"/>
            <a:ext cx="8071775" cy="58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sz="3400">
                <a:solidFill>
                  <a:srgbClr val="2A2A62"/>
                </a:solidFill>
                <a:latin typeface="Antonio"/>
                <a:ea typeface="Antonio"/>
                <a:cs typeface="Antonio"/>
                <a:sym typeface="Antonio"/>
              </a:defRPr>
            </a:lvl1pPr>
          </a:lstStyle>
          <a:p>
            <a:r>
              <a:t>MAIN FINDINGS - EMPLOYER SURVEY</a:t>
            </a:r>
          </a:p>
        </p:txBody>
      </p:sp>
      <p:pic>
        <p:nvPicPr>
          <p:cNvPr id="175" name="Screenshot 2023-10-29 at 21.15.32.png" descr="Screenshot 2023-10-29 at 21.15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694" y="3915822"/>
            <a:ext cx="9314032" cy="303876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mpact on Efficiency, Resilience, and Sustainability…"/>
          <p:cNvSpPr txBox="1"/>
          <p:nvPr/>
        </p:nvSpPr>
        <p:spPr>
          <a:xfrm>
            <a:off x="915642" y="4096375"/>
            <a:ext cx="6893414" cy="267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900"/>
              </a:lnSpc>
              <a:defRPr sz="2800" b="1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Impact on Efficiency, Resilience, and Sustainability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Responses  were positively skewed.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64% reported varying degrees of improvement in these areas.</a:t>
            </a:r>
          </a:p>
          <a:p>
            <a:pPr marL="280736" indent="-280736" algn="just">
              <a:lnSpc>
                <a:spcPts val="2900"/>
              </a:lnSpc>
              <a:buSzPct val="100000"/>
              <a:buChar char="-"/>
              <a:defRPr sz="2800">
                <a:solidFill>
                  <a:srgbClr val="2A2A62"/>
                </a:solidFill>
                <a:latin typeface="Canva Sans Bold"/>
                <a:ea typeface="Canva Sans Bold"/>
                <a:cs typeface="Canva Sans Bold"/>
                <a:sym typeface="Canva Sans Bold"/>
              </a:defRPr>
            </a:pPr>
            <a:r>
              <a:t>An additional 24% gave a neutral response.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Custom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marika huber</cp:lastModifiedBy>
  <cp:revision>1</cp:revision>
  <dcterms:modified xsi:type="dcterms:W3CDTF">2024-05-23T10:57:20Z</dcterms:modified>
</cp:coreProperties>
</file>